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notesMasterIdLst>
    <p:notesMasterId r:id="rId8"/>
  </p:notes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184"/>
    <p:restoredTop sz="86352"/>
  </p:normalViewPr>
  <p:slideViewPr>
    <p:cSldViewPr snapToGrid="0" snapToObjects="1">
      <p:cViewPr varScale="1">
        <p:scale>
          <a:sx n="53" d="100"/>
          <a:sy n="53" d="100"/>
        </p:scale>
        <p:origin x="9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0F89C-6522-D542-9539-C011E4456BA6}" type="datetimeFigureOut">
              <a:rPr lang="en-US" smtClean="0"/>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7B17D-626E-1545-B68C-605826D7AFDB}" type="slidenum">
              <a:rPr lang="en-US" smtClean="0"/>
              <a:t>‹#›</a:t>
            </a:fld>
            <a:endParaRPr lang="en-US"/>
          </a:p>
        </p:txBody>
      </p:sp>
    </p:spTree>
    <p:extLst>
      <p:ext uri="{BB962C8B-B14F-4D97-AF65-F5344CB8AC3E}">
        <p14:creationId xmlns:p14="http://schemas.microsoft.com/office/powerpoint/2010/main" val="411295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Alamo story was something new to me and it could be something new too you. My mini-research was based on the history of The Alamo. Hope you can also learn something new. Enjoy the presentation!!!</a:t>
            </a:r>
          </a:p>
        </p:txBody>
      </p:sp>
      <p:sp>
        <p:nvSpPr>
          <p:cNvPr id="4" name="Slide Number Placeholder 3"/>
          <p:cNvSpPr>
            <a:spLocks noGrp="1"/>
          </p:cNvSpPr>
          <p:nvPr>
            <p:ph type="sldNum" sz="quarter" idx="5"/>
          </p:nvPr>
        </p:nvSpPr>
        <p:spPr/>
        <p:txBody>
          <a:bodyPr/>
          <a:lstStyle/>
          <a:p>
            <a:fld id="{DAE7B17D-626E-1545-B68C-605826D7AFDB}" type="slidenum">
              <a:rPr lang="en-US" smtClean="0"/>
              <a:t>1</a:t>
            </a:fld>
            <a:endParaRPr lang="en-US"/>
          </a:p>
        </p:txBody>
      </p:sp>
    </p:spTree>
    <p:extLst>
      <p:ext uri="{BB962C8B-B14F-4D97-AF65-F5344CB8AC3E}">
        <p14:creationId xmlns:p14="http://schemas.microsoft.com/office/powerpoint/2010/main" val="28137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the reason the Alamo was being built in 1718 was because it was going to be a church for the Mission San Antonio de Valero. In May 8, 1744 the construction started and was built out of blocks of locally quarried limestone. The original designed had two bell towers and a domed roof. Unfortunately, during the construction the building collapsed and the towers and vaulted roof were never completed. </a:t>
            </a:r>
          </a:p>
        </p:txBody>
      </p:sp>
      <p:sp>
        <p:nvSpPr>
          <p:cNvPr id="4" name="Slide Number Placeholder 3"/>
          <p:cNvSpPr>
            <a:spLocks noGrp="1"/>
          </p:cNvSpPr>
          <p:nvPr>
            <p:ph type="sldNum" sz="quarter" idx="5"/>
          </p:nvPr>
        </p:nvSpPr>
        <p:spPr/>
        <p:txBody>
          <a:bodyPr/>
          <a:lstStyle/>
          <a:p>
            <a:fld id="{DAE7B17D-626E-1545-B68C-605826D7AFDB}" type="slidenum">
              <a:rPr lang="en-US" smtClean="0"/>
              <a:t>2</a:t>
            </a:fld>
            <a:endParaRPr lang="en-US"/>
          </a:p>
        </p:txBody>
      </p:sp>
    </p:spTree>
    <p:extLst>
      <p:ext uri="{BB962C8B-B14F-4D97-AF65-F5344CB8AC3E}">
        <p14:creationId xmlns:p14="http://schemas.microsoft.com/office/powerpoint/2010/main" val="372750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battle of the Alamo happen in December of 1835. Texas was fighting for its independence from Mexico. A group of Texan (or Texian) volunteers led by George Collinsworth and Benjamin Milam overwhelmed the Mexican garrison at the Alamo and captured the fort, seizing control of San Antonio. On February 23, Mexican force commanded by General Antonio Lopez de Santa Anna began a siege of the fort. In the morning of March 6 the Mexican forces broke through a breach in the outer wall of the courtyard and overpowered them. Santa Anna warned the people that if they continue to revolt that they were going to be killed. </a:t>
            </a:r>
          </a:p>
        </p:txBody>
      </p:sp>
      <p:sp>
        <p:nvSpPr>
          <p:cNvPr id="4" name="Slide Number Placeholder 3"/>
          <p:cNvSpPr>
            <a:spLocks noGrp="1"/>
          </p:cNvSpPr>
          <p:nvPr>
            <p:ph type="sldNum" sz="quarter" idx="5"/>
          </p:nvPr>
        </p:nvSpPr>
        <p:spPr/>
        <p:txBody>
          <a:bodyPr/>
          <a:lstStyle/>
          <a:p>
            <a:fld id="{DAE7B17D-626E-1545-B68C-605826D7AFDB}" type="slidenum">
              <a:rPr lang="en-US" smtClean="0"/>
              <a:t>3</a:t>
            </a:fld>
            <a:endParaRPr lang="en-US"/>
          </a:p>
        </p:txBody>
      </p:sp>
    </p:spTree>
    <p:extLst>
      <p:ext uri="{BB962C8B-B14F-4D97-AF65-F5344CB8AC3E}">
        <p14:creationId xmlns:p14="http://schemas.microsoft.com/office/powerpoint/2010/main" val="266974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Texans, the battle for the Alamo became a symbol of heroic resistance and rallying cry in their struggle for independence. On April 21, 1836 Sam Houston and some 800 Texans defeated Santa Anna’s Mexican force of 1,500. men at San Jacinto, shouting “remember the Alamo!” as they attacked. Their victory ensured the success of Texan independence. Then in 1845, the United States annexed Texas. For many years afterward, the U.S. Army quartered troops and stored supplies at the Alamo. Today, more than 2.5 million people a year visit the 4.2 acre site. </a:t>
            </a:r>
          </a:p>
        </p:txBody>
      </p:sp>
      <p:sp>
        <p:nvSpPr>
          <p:cNvPr id="4" name="Slide Number Placeholder 3"/>
          <p:cNvSpPr>
            <a:spLocks noGrp="1"/>
          </p:cNvSpPr>
          <p:nvPr>
            <p:ph type="sldNum" sz="quarter" idx="5"/>
          </p:nvPr>
        </p:nvSpPr>
        <p:spPr/>
        <p:txBody>
          <a:bodyPr/>
          <a:lstStyle/>
          <a:p>
            <a:fld id="{DAE7B17D-626E-1545-B68C-605826D7AFDB}" type="slidenum">
              <a:rPr lang="en-US" smtClean="0"/>
              <a:t>4</a:t>
            </a:fld>
            <a:endParaRPr lang="en-US"/>
          </a:p>
        </p:txBody>
      </p:sp>
    </p:spTree>
    <p:extLst>
      <p:ext uri="{BB962C8B-B14F-4D97-AF65-F5344CB8AC3E}">
        <p14:creationId xmlns:p14="http://schemas.microsoft.com/office/powerpoint/2010/main" val="326835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like you can visit this historic place. People typically spend about an hour and half here. If you want to have a guided tour (1 hour) it will cost you $15, but if you go with the unguided tour option then its free. There is not charge to go in in the Alamo. </a:t>
            </a:r>
          </a:p>
        </p:txBody>
      </p:sp>
      <p:sp>
        <p:nvSpPr>
          <p:cNvPr id="4" name="Slide Number Placeholder 3"/>
          <p:cNvSpPr>
            <a:spLocks noGrp="1"/>
          </p:cNvSpPr>
          <p:nvPr>
            <p:ph type="sldNum" sz="quarter" idx="5"/>
          </p:nvPr>
        </p:nvSpPr>
        <p:spPr/>
        <p:txBody>
          <a:bodyPr/>
          <a:lstStyle/>
          <a:p>
            <a:fld id="{DAE7B17D-626E-1545-B68C-605826D7AFDB}" type="slidenum">
              <a:rPr lang="en-US" smtClean="0"/>
              <a:t>5</a:t>
            </a:fld>
            <a:endParaRPr lang="en-US"/>
          </a:p>
        </p:txBody>
      </p:sp>
    </p:spTree>
    <p:extLst>
      <p:ext uri="{BB962C8B-B14F-4D97-AF65-F5344CB8AC3E}">
        <p14:creationId xmlns:p14="http://schemas.microsoft.com/office/powerpoint/2010/main" val="423304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websites were I found the information or if you like to look it it up yourself. </a:t>
            </a:r>
          </a:p>
        </p:txBody>
      </p:sp>
      <p:sp>
        <p:nvSpPr>
          <p:cNvPr id="4" name="Slide Number Placeholder 3"/>
          <p:cNvSpPr>
            <a:spLocks noGrp="1"/>
          </p:cNvSpPr>
          <p:nvPr>
            <p:ph type="sldNum" sz="quarter" idx="5"/>
          </p:nvPr>
        </p:nvSpPr>
        <p:spPr/>
        <p:txBody>
          <a:bodyPr/>
          <a:lstStyle/>
          <a:p>
            <a:fld id="{DAE7B17D-626E-1545-B68C-605826D7AFDB}" type="slidenum">
              <a:rPr lang="en-US" smtClean="0"/>
              <a:t>6</a:t>
            </a:fld>
            <a:endParaRPr lang="en-US"/>
          </a:p>
        </p:txBody>
      </p:sp>
    </p:spTree>
    <p:extLst>
      <p:ext uri="{BB962C8B-B14F-4D97-AF65-F5344CB8AC3E}">
        <p14:creationId xmlns:p14="http://schemas.microsoft.com/office/powerpoint/2010/main" val="264229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4780C-EF21-C743-A8CD-BC880FBEA45C}" type="datetimeFigureOut">
              <a:rPr lang="en-US" smtClean="0"/>
              <a:t>3/19/19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976FBE9-94FF-B84B-9BF0-D4878BA493E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56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780C-EF21-C743-A8CD-BC880FBEA45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6FBE9-94FF-B84B-9BF0-D4878BA493E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819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780C-EF21-C743-A8CD-BC880FBEA45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6FBE9-94FF-B84B-9BF0-D4878BA493E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26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780C-EF21-C743-A8CD-BC880FBEA45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6FBE9-94FF-B84B-9BF0-D4878BA493E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401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14780C-EF21-C743-A8CD-BC880FBEA45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6FBE9-94FF-B84B-9BF0-D4878BA493E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732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14780C-EF21-C743-A8CD-BC880FBEA45C}"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6FBE9-94FF-B84B-9BF0-D4878BA493E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792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4780C-EF21-C743-A8CD-BC880FBEA45C}"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6FBE9-94FF-B84B-9BF0-D4878BA493E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693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4780C-EF21-C743-A8CD-BC880FBEA45C}"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6FBE9-94FF-B84B-9BF0-D4878BA493E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689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4780C-EF21-C743-A8CD-BC880FBEA45C}"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6FBE9-94FF-B84B-9BF0-D4878BA493EB}" type="slidenum">
              <a:rPr lang="en-US" smtClean="0"/>
              <a:t>‹#›</a:t>
            </a:fld>
            <a:endParaRPr lang="en-US"/>
          </a:p>
        </p:txBody>
      </p:sp>
    </p:spTree>
    <p:extLst>
      <p:ext uri="{BB962C8B-B14F-4D97-AF65-F5344CB8AC3E}">
        <p14:creationId xmlns:p14="http://schemas.microsoft.com/office/powerpoint/2010/main" val="260267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14780C-EF21-C743-A8CD-BC880FBEA45C}"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6FBE9-94FF-B84B-9BF0-D4878BA493E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31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A14780C-EF21-C743-A8CD-BC880FBEA45C}" type="datetimeFigureOut">
              <a:rPr lang="en-US" smtClean="0"/>
              <a:t>3/19/19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976FBE9-94FF-B84B-9BF0-D4878BA493E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33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A14780C-EF21-C743-A8CD-BC880FBEA45C}" type="datetimeFigureOut">
              <a:rPr lang="en-US" smtClean="0"/>
              <a:t>3/19/19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76FBE9-94FF-B84B-9BF0-D4878BA493E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7136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hyperlink" Target="https://www.history.com/topics/mexico/alam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thealamo.org/" TargetMode="External"/><Relationship Id="rId5" Type="http://schemas.openxmlformats.org/officeDocument/2006/relationships/hyperlink" Target="https://www.enchantedlearning.com/history/us/monuments/alamo/" TargetMode="External"/><Relationship Id="rId4" Type="http://schemas.openxmlformats.org/officeDocument/2006/relationships/hyperlink" Target="https://www.nps.gov/subjects/travelspanishmissions/mission-san-antoni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06F454A-9AD9-3642-94C6-8CA6369E6CB9}"/>
              </a:ext>
            </a:extLst>
          </p:cNvPr>
          <p:cNvSpPr>
            <a:spLocks noGrp="1"/>
          </p:cNvSpPr>
          <p:nvPr>
            <p:ph type="ctrTitle"/>
          </p:nvPr>
        </p:nvSpPr>
        <p:spPr>
          <a:xfrm>
            <a:off x="659301" y="1474969"/>
            <a:ext cx="2823919" cy="1868760"/>
          </a:xfrm>
        </p:spPr>
        <p:txBody>
          <a:bodyPr>
            <a:normAutofit/>
          </a:bodyPr>
          <a:lstStyle/>
          <a:p>
            <a:r>
              <a:rPr lang="en-US" sz="3600" dirty="0"/>
              <a:t>The Alamo</a:t>
            </a:r>
          </a:p>
        </p:txBody>
      </p:sp>
      <p:sp>
        <p:nvSpPr>
          <p:cNvPr id="3" name="Subtitle 2">
            <a:extLst>
              <a:ext uri="{FF2B5EF4-FFF2-40B4-BE49-F238E27FC236}">
                <a16:creationId xmlns:a16="http://schemas.microsoft.com/office/drawing/2014/main" id="{07C0FBF2-8CDB-5641-88E9-D753B690AA93}"/>
              </a:ext>
            </a:extLst>
          </p:cNvPr>
          <p:cNvSpPr>
            <a:spLocks noGrp="1"/>
          </p:cNvSpPr>
          <p:nvPr>
            <p:ph type="subTitle" idx="1"/>
          </p:nvPr>
        </p:nvSpPr>
        <p:spPr>
          <a:xfrm>
            <a:off x="659302" y="3531204"/>
            <a:ext cx="2823919" cy="1610643"/>
          </a:xfrm>
        </p:spPr>
        <p:txBody>
          <a:bodyPr>
            <a:normAutofit fontScale="77500" lnSpcReduction="20000"/>
          </a:bodyPr>
          <a:lstStyle/>
          <a:p>
            <a:pPr indent="-228600">
              <a:buFont typeface="Arial" panose="020B0604020202020204" pitchFamily="34" charset="0"/>
              <a:buChar char="•"/>
            </a:pPr>
            <a:r>
              <a:rPr lang="en-US" sz="1600" dirty="0"/>
              <a:t>Jose Lopez </a:t>
            </a:r>
          </a:p>
          <a:p>
            <a:pPr indent="-228600">
              <a:buFont typeface="Arial" panose="020B0604020202020204" pitchFamily="34" charset="0"/>
              <a:buChar char="•"/>
            </a:pPr>
            <a:r>
              <a:rPr lang="en-US" sz="1600" dirty="0"/>
              <a:t>Mini-Research Presentation</a:t>
            </a:r>
          </a:p>
          <a:p>
            <a:pPr indent="-228600">
              <a:buFont typeface="Arial" panose="020B0604020202020204" pitchFamily="34" charset="0"/>
              <a:buChar char="•"/>
            </a:pPr>
            <a:r>
              <a:rPr lang="en-US" sz="1600" dirty="0"/>
              <a:t>Span 308-01</a:t>
            </a:r>
          </a:p>
          <a:p>
            <a:pPr indent="-228600">
              <a:buFont typeface="Arial" panose="020B0604020202020204" pitchFamily="34" charset="0"/>
              <a:buChar char="•"/>
            </a:pPr>
            <a:r>
              <a:rPr lang="en-US" sz="1600" dirty="0"/>
              <a:t>Professor Andrade</a:t>
            </a:r>
          </a:p>
          <a:p>
            <a:pPr indent="-228600">
              <a:buFont typeface="Arial" panose="020B0604020202020204" pitchFamily="34" charset="0"/>
              <a:buChar char="•"/>
            </a:pPr>
            <a:r>
              <a:rPr lang="en-US" sz="1600" dirty="0"/>
              <a:t>CSUMB Spring 2019</a:t>
            </a:r>
          </a:p>
          <a:p>
            <a:endParaRPr lang="en-US" sz="1600" dirty="0"/>
          </a:p>
        </p:txBody>
      </p:sp>
      <p:cxnSp>
        <p:nvCxnSpPr>
          <p:cNvPr id="24" name="Straight Connector 1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1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6" name="Rectangle 1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AD1D47-F857-C944-9542-AD4E6986777F}"/>
              </a:ext>
            </a:extLst>
          </p:cNvPr>
          <p:cNvPicPr>
            <a:picLocks noChangeAspect="1"/>
          </p:cNvPicPr>
          <p:nvPr/>
        </p:nvPicPr>
        <p:blipFill>
          <a:blip r:embed="rId3"/>
          <a:stretch>
            <a:fillRect/>
          </a:stretch>
        </p:blipFill>
        <p:spPr>
          <a:xfrm>
            <a:off x="4885356" y="1116345"/>
            <a:ext cx="5748954" cy="3866172"/>
          </a:xfrm>
          <a:prstGeom prst="rect">
            <a:avLst/>
          </a:prstGeom>
        </p:spPr>
      </p:pic>
      <p:pic>
        <p:nvPicPr>
          <p:cNvPr id="21" name="Picture 2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8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3">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71EAFA2-A0FC-EE4D-9257-9E2125512D04}"/>
              </a:ext>
            </a:extLst>
          </p:cNvPr>
          <p:cNvSpPr>
            <a:spLocks noGrp="1"/>
          </p:cNvSpPr>
          <p:nvPr>
            <p:ph type="title"/>
          </p:nvPr>
        </p:nvSpPr>
        <p:spPr>
          <a:xfrm>
            <a:off x="7218030" y="804520"/>
            <a:ext cx="3520367" cy="1049235"/>
          </a:xfrm>
        </p:spPr>
        <p:txBody>
          <a:bodyPr>
            <a:normAutofit/>
          </a:bodyPr>
          <a:lstStyle/>
          <a:p>
            <a:r>
              <a:rPr lang="en-US" sz="2500" dirty="0"/>
              <a:t>The construction of the Alamo</a:t>
            </a:r>
          </a:p>
        </p:txBody>
      </p:sp>
      <p:sp>
        <p:nvSpPr>
          <p:cNvPr id="26" name="Rectangle 15">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17">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9" name="Rectangle 18">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Content Placeholder 3">
            <a:extLst>
              <a:ext uri="{FF2B5EF4-FFF2-40B4-BE49-F238E27FC236}">
                <a16:creationId xmlns:a16="http://schemas.microsoft.com/office/drawing/2014/main" id="{856F2C6E-CEE8-9D47-B9D2-751A05B2826D}"/>
              </a:ext>
            </a:extLst>
          </p:cNvPr>
          <p:cNvPicPr>
            <a:picLocks noChangeAspect="1"/>
          </p:cNvPicPr>
          <p:nvPr/>
        </p:nvPicPr>
        <p:blipFill rotWithShape="1">
          <a:blip r:embed="rId3"/>
          <a:srcRect l="6541" r="14207" b="-1"/>
          <a:stretch/>
        </p:blipFill>
        <p:spPr>
          <a:xfrm>
            <a:off x="1271223" y="1116345"/>
            <a:ext cx="4825148" cy="3866172"/>
          </a:xfrm>
          <a:prstGeom prst="rect">
            <a:avLst/>
          </a:prstGeom>
        </p:spPr>
      </p:pic>
      <p:sp>
        <p:nvSpPr>
          <p:cNvPr id="30" name="Content Placeholder 8">
            <a:extLst>
              <a:ext uri="{FF2B5EF4-FFF2-40B4-BE49-F238E27FC236}">
                <a16:creationId xmlns:a16="http://schemas.microsoft.com/office/drawing/2014/main" id="{2B43F5C3-7FFB-4507-BBF2-3C481D4695FC}"/>
              </a:ext>
            </a:extLst>
          </p:cNvPr>
          <p:cNvSpPr>
            <a:spLocks noGrp="1"/>
          </p:cNvSpPr>
          <p:nvPr>
            <p:ph idx="1"/>
          </p:nvPr>
        </p:nvSpPr>
        <p:spPr>
          <a:xfrm>
            <a:off x="7218029" y="2015732"/>
            <a:ext cx="3520368" cy="3450613"/>
          </a:xfrm>
        </p:spPr>
        <p:txBody>
          <a:bodyPr>
            <a:normAutofit/>
          </a:bodyPr>
          <a:lstStyle/>
          <a:p>
            <a:r>
              <a:rPr lang="en-US" dirty="0"/>
              <a:t>Was originally built for the Mission San Antonio de Valero</a:t>
            </a:r>
          </a:p>
          <a:p>
            <a:r>
              <a:rPr lang="en-US" dirty="0"/>
              <a:t>Construction started in May 8, 1744</a:t>
            </a:r>
          </a:p>
        </p:txBody>
      </p:sp>
      <p:pic>
        <p:nvPicPr>
          <p:cNvPr id="22" name="Picture 21">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8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993F73E-0673-D24F-BA26-E8FC5FB3F24A}"/>
              </a:ext>
            </a:extLst>
          </p:cNvPr>
          <p:cNvSpPr>
            <a:spLocks noGrp="1"/>
          </p:cNvSpPr>
          <p:nvPr>
            <p:ph type="title"/>
          </p:nvPr>
        </p:nvSpPr>
        <p:spPr>
          <a:xfrm>
            <a:off x="7218030" y="804520"/>
            <a:ext cx="3520367" cy="1049235"/>
          </a:xfrm>
        </p:spPr>
        <p:txBody>
          <a:bodyPr>
            <a:normAutofit/>
          </a:bodyPr>
          <a:lstStyle/>
          <a:p>
            <a:r>
              <a:rPr lang="en-US" dirty="0"/>
              <a:t>The battle of the Alamo </a:t>
            </a:r>
            <a:endParaRPr lang="en-US"/>
          </a:p>
        </p:txBody>
      </p:sp>
      <p:sp>
        <p:nvSpPr>
          <p:cNvPr id="16" name="Rectangle 15">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8" name="Group 17">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9" name="Rectangle 18">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Content Placeholder 3">
            <a:extLst>
              <a:ext uri="{FF2B5EF4-FFF2-40B4-BE49-F238E27FC236}">
                <a16:creationId xmlns:a16="http://schemas.microsoft.com/office/drawing/2014/main" id="{36F5F049-BA1B-A844-B7DC-150B8A72FFAB}"/>
              </a:ext>
            </a:extLst>
          </p:cNvPr>
          <p:cNvPicPr>
            <a:picLocks noChangeAspect="1"/>
          </p:cNvPicPr>
          <p:nvPr/>
        </p:nvPicPr>
        <p:blipFill rotWithShape="1">
          <a:blip r:embed="rId3"/>
          <a:srcRect l="17966" r="11832"/>
          <a:stretch/>
        </p:blipFill>
        <p:spPr>
          <a:xfrm>
            <a:off x="1271223" y="1116345"/>
            <a:ext cx="4825148" cy="3866172"/>
          </a:xfrm>
          <a:prstGeom prst="rect">
            <a:avLst/>
          </a:prstGeom>
        </p:spPr>
      </p:pic>
      <p:sp>
        <p:nvSpPr>
          <p:cNvPr id="9" name="Content Placeholder 8">
            <a:extLst>
              <a:ext uri="{FF2B5EF4-FFF2-40B4-BE49-F238E27FC236}">
                <a16:creationId xmlns:a16="http://schemas.microsoft.com/office/drawing/2014/main" id="{2B284727-D017-4767-AB3B-5D2D438D78ED}"/>
              </a:ext>
            </a:extLst>
          </p:cNvPr>
          <p:cNvSpPr>
            <a:spLocks noGrp="1"/>
          </p:cNvSpPr>
          <p:nvPr>
            <p:ph idx="1"/>
          </p:nvPr>
        </p:nvSpPr>
        <p:spPr>
          <a:xfrm>
            <a:off x="7218029" y="2015732"/>
            <a:ext cx="3520368" cy="3450613"/>
          </a:xfrm>
        </p:spPr>
        <p:txBody>
          <a:bodyPr>
            <a:normAutofit/>
          </a:bodyPr>
          <a:lstStyle/>
          <a:p>
            <a:r>
              <a:rPr lang="en-US" dirty="0"/>
              <a:t>December 1835 the fight started</a:t>
            </a:r>
          </a:p>
          <a:p>
            <a:r>
              <a:rPr lang="en-US" dirty="0"/>
              <a:t>Texas’ war for independence from Mexico. </a:t>
            </a:r>
          </a:p>
          <a:p>
            <a:r>
              <a:rPr lang="en-US" dirty="0"/>
              <a:t>Mexican forces let control again, led by General Antonio Lopez de Santa Anna. </a:t>
            </a:r>
          </a:p>
        </p:txBody>
      </p:sp>
      <p:pic>
        <p:nvPicPr>
          <p:cNvPr id="22" name="Picture 21">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1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11">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13">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A4A1B39-B46E-5D4E-99B7-456D893F6162}"/>
              </a:ext>
            </a:extLst>
          </p:cNvPr>
          <p:cNvSpPr>
            <a:spLocks noGrp="1"/>
          </p:cNvSpPr>
          <p:nvPr>
            <p:ph type="title"/>
          </p:nvPr>
        </p:nvSpPr>
        <p:spPr>
          <a:xfrm>
            <a:off x="5753318" y="804520"/>
            <a:ext cx="4985079" cy="1049235"/>
          </a:xfrm>
        </p:spPr>
        <p:txBody>
          <a:bodyPr>
            <a:normAutofit/>
          </a:bodyPr>
          <a:lstStyle/>
          <a:p>
            <a:r>
              <a:rPr lang="en-US"/>
              <a:t>Legacy of the Alamo</a:t>
            </a:r>
          </a:p>
        </p:txBody>
      </p:sp>
      <p:sp>
        <p:nvSpPr>
          <p:cNvPr id="35" name="Rectangle 15">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8" name="Group 17">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9" name="Rectangle 18">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7" name="Content Placeholder 3">
            <a:extLst>
              <a:ext uri="{FF2B5EF4-FFF2-40B4-BE49-F238E27FC236}">
                <a16:creationId xmlns:a16="http://schemas.microsoft.com/office/drawing/2014/main" id="{B9F5C141-F384-CB4A-812C-8B73F1468C93}"/>
              </a:ext>
            </a:extLst>
          </p:cNvPr>
          <p:cNvPicPr>
            <a:picLocks noChangeAspect="1"/>
          </p:cNvPicPr>
          <p:nvPr/>
        </p:nvPicPr>
        <p:blipFill rotWithShape="1">
          <a:blip r:embed="rId3"/>
          <a:srcRect l="24808" r="31493" b="2"/>
          <a:stretch/>
        </p:blipFill>
        <p:spPr>
          <a:xfrm>
            <a:off x="1271223" y="1116345"/>
            <a:ext cx="3362141" cy="3866172"/>
          </a:xfrm>
          <a:prstGeom prst="rect">
            <a:avLst/>
          </a:prstGeom>
        </p:spPr>
      </p:pic>
      <p:sp>
        <p:nvSpPr>
          <p:cNvPr id="38" name="Content Placeholder 8">
            <a:extLst>
              <a:ext uri="{FF2B5EF4-FFF2-40B4-BE49-F238E27FC236}">
                <a16:creationId xmlns:a16="http://schemas.microsoft.com/office/drawing/2014/main" id="{46E719AF-B742-4AB4-A367-3191942813A4}"/>
              </a:ext>
            </a:extLst>
          </p:cNvPr>
          <p:cNvSpPr>
            <a:spLocks noGrp="1"/>
          </p:cNvSpPr>
          <p:nvPr>
            <p:ph idx="1"/>
          </p:nvPr>
        </p:nvSpPr>
        <p:spPr>
          <a:xfrm>
            <a:off x="5753317" y="2015732"/>
            <a:ext cx="4985080" cy="3450613"/>
          </a:xfrm>
        </p:spPr>
        <p:txBody>
          <a:bodyPr>
            <a:normAutofit/>
          </a:bodyPr>
          <a:lstStyle/>
          <a:p>
            <a:r>
              <a:rPr lang="en-US" dirty="0"/>
              <a:t>March to May, Mexican forces occupied the Alamo</a:t>
            </a:r>
          </a:p>
          <a:p>
            <a:r>
              <a:rPr lang="en-US" dirty="0"/>
              <a:t>April 21, 1836</a:t>
            </a:r>
          </a:p>
          <a:p>
            <a:r>
              <a:rPr lang="en-US" dirty="0"/>
              <a:t>“Remember the Alamo!”</a:t>
            </a:r>
          </a:p>
          <a:p>
            <a:r>
              <a:rPr lang="en-US" dirty="0"/>
              <a:t>1845, the United States annexed Texas </a:t>
            </a:r>
          </a:p>
          <a:p>
            <a:pPr marL="0" indent="0">
              <a:buNone/>
            </a:pPr>
            <a:endParaRPr lang="en-US" dirty="0"/>
          </a:p>
        </p:txBody>
      </p:sp>
      <p:pic>
        <p:nvPicPr>
          <p:cNvPr id="39" name="Picture 21">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23">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011AB3-F298-489B-9CDC-E4D0C6BF7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B644495-DD06-45AD-AA80-247F03A33D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0212CE4-330F-9542-98C9-C08167FFFCF7}"/>
              </a:ext>
            </a:extLst>
          </p:cNvPr>
          <p:cNvSpPr>
            <a:spLocks noGrp="1"/>
          </p:cNvSpPr>
          <p:nvPr>
            <p:ph type="title"/>
          </p:nvPr>
        </p:nvSpPr>
        <p:spPr>
          <a:xfrm>
            <a:off x="656623" y="804520"/>
            <a:ext cx="2830940" cy="1049235"/>
          </a:xfrm>
        </p:spPr>
        <p:txBody>
          <a:bodyPr>
            <a:normAutofit/>
          </a:bodyPr>
          <a:lstStyle/>
          <a:p>
            <a:r>
              <a:rPr lang="en-US" dirty="0"/>
              <a:t>Tourist attraction </a:t>
            </a:r>
          </a:p>
        </p:txBody>
      </p:sp>
      <p:sp>
        <p:nvSpPr>
          <p:cNvPr id="18" name="Rectangle 17">
            <a:extLst>
              <a:ext uri="{FF2B5EF4-FFF2-40B4-BE49-F238E27FC236}">
                <a16:creationId xmlns:a16="http://schemas.microsoft.com/office/drawing/2014/main" id="{97ECE6F9-C5A2-4F4F-960C-6971D0612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Content Placeholder 10">
            <a:extLst>
              <a:ext uri="{FF2B5EF4-FFF2-40B4-BE49-F238E27FC236}">
                <a16:creationId xmlns:a16="http://schemas.microsoft.com/office/drawing/2014/main" id="{7BA8C644-AFB9-4DE0-90B9-D77E1197E1F7}"/>
              </a:ext>
            </a:extLst>
          </p:cNvPr>
          <p:cNvSpPr>
            <a:spLocks noGrp="1"/>
          </p:cNvSpPr>
          <p:nvPr>
            <p:ph idx="1"/>
          </p:nvPr>
        </p:nvSpPr>
        <p:spPr>
          <a:xfrm>
            <a:off x="656624" y="2015732"/>
            <a:ext cx="2828026" cy="3287567"/>
          </a:xfrm>
        </p:spPr>
        <p:txBody>
          <a:bodyPr>
            <a:normAutofit/>
          </a:bodyPr>
          <a:lstStyle/>
          <a:p>
            <a:r>
              <a:rPr lang="en-US" dirty="0"/>
              <a:t>You can visit it if you like. </a:t>
            </a:r>
          </a:p>
          <a:p>
            <a:r>
              <a:rPr lang="en-US" dirty="0"/>
              <a:t>$15 guided tour. </a:t>
            </a:r>
          </a:p>
        </p:txBody>
      </p:sp>
      <p:grpSp>
        <p:nvGrpSpPr>
          <p:cNvPr id="20" name="Group 19">
            <a:extLst>
              <a:ext uri="{FF2B5EF4-FFF2-40B4-BE49-F238E27FC236}">
                <a16:creationId xmlns:a16="http://schemas.microsoft.com/office/drawing/2014/main" id="{2816CFF4-7965-45A1-8E21-056F9AE41A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1" name="Rectangle 20">
              <a:extLst>
                <a:ext uri="{FF2B5EF4-FFF2-40B4-BE49-F238E27FC236}">
                  <a16:creationId xmlns:a16="http://schemas.microsoft.com/office/drawing/2014/main" id="{4D532C27-BB17-4043-95BB-B193D9175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36FCA3-855B-4C42-871A-CE32957E6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05ED54-B9E7-4A77-A906-6931E7BC1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099"/>
            <a:ext cx="6613984"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AF429B-0445-0945-90F6-4BF70925E822}"/>
              </a:ext>
            </a:extLst>
          </p:cNvPr>
          <p:cNvPicPr>
            <a:picLocks noChangeAspect="1"/>
          </p:cNvPicPr>
          <p:nvPr/>
        </p:nvPicPr>
        <p:blipFill>
          <a:blip r:embed="rId3"/>
          <a:stretch>
            <a:fillRect/>
          </a:stretch>
        </p:blipFill>
        <p:spPr>
          <a:xfrm>
            <a:off x="4615683" y="1761776"/>
            <a:ext cx="3880765" cy="2580708"/>
          </a:xfrm>
          <a:prstGeom prst="rect">
            <a:avLst/>
          </a:prstGeom>
        </p:spPr>
      </p:pic>
      <p:pic>
        <p:nvPicPr>
          <p:cNvPr id="9" name="Content Placeholder 3">
            <a:extLst>
              <a:ext uri="{FF2B5EF4-FFF2-40B4-BE49-F238E27FC236}">
                <a16:creationId xmlns:a16="http://schemas.microsoft.com/office/drawing/2014/main" id="{B959EE5D-CF8C-6649-B38D-C3893B0A604A}"/>
              </a:ext>
            </a:extLst>
          </p:cNvPr>
          <p:cNvPicPr>
            <a:picLocks noChangeAspect="1"/>
          </p:cNvPicPr>
          <p:nvPr/>
        </p:nvPicPr>
        <p:blipFill>
          <a:blip r:embed="rId4"/>
          <a:stretch>
            <a:fillRect/>
          </a:stretch>
        </p:blipFill>
        <p:spPr>
          <a:xfrm>
            <a:off x="8663686" y="1299682"/>
            <a:ext cx="2251790" cy="1491810"/>
          </a:xfrm>
          <a:prstGeom prst="rect">
            <a:avLst/>
          </a:prstGeom>
        </p:spPr>
      </p:pic>
      <p:pic>
        <p:nvPicPr>
          <p:cNvPr id="6" name="Picture 5">
            <a:extLst>
              <a:ext uri="{FF2B5EF4-FFF2-40B4-BE49-F238E27FC236}">
                <a16:creationId xmlns:a16="http://schemas.microsoft.com/office/drawing/2014/main" id="{91AE354E-1952-6847-802E-08F20E01B219}"/>
              </a:ext>
            </a:extLst>
          </p:cNvPr>
          <p:cNvPicPr>
            <a:picLocks noChangeAspect="1"/>
          </p:cNvPicPr>
          <p:nvPr/>
        </p:nvPicPr>
        <p:blipFill>
          <a:blip r:embed="rId5"/>
          <a:stretch>
            <a:fillRect/>
          </a:stretch>
        </p:blipFill>
        <p:spPr>
          <a:xfrm>
            <a:off x="8660174" y="3306968"/>
            <a:ext cx="2255303" cy="1499776"/>
          </a:xfrm>
          <a:prstGeom prst="rect">
            <a:avLst/>
          </a:prstGeom>
        </p:spPr>
      </p:pic>
      <p:pic>
        <p:nvPicPr>
          <p:cNvPr id="26" name="Picture 25">
            <a:extLst>
              <a:ext uri="{FF2B5EF4-FFF2-40B4-BE49-F238E27FC236}">
                <a16:creationId xmlns:a16="http://schemas.microsoft.com/office/drawing/2014/main" id="{84ACBFAF-EDCF-4F5A-9E73-1D74270EF5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BA5E64BC-15F3-4902-B20F-A77B48A006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53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47B-212F-8B4A-BA14-20D1E2348FC8}"/>
              </a:ext>
            </a:extLst>
          </p:cNvPr>
          <p:cNvSpPr>
            <a:spLocks noGrp="1"/>
          </p:cNvSpPr>
          <p:nvPr>
            <p:ph type="title"/>
          </p:nvPr>
        </p:nvSpPr>
        <p:spPr/>
        <p:txBody>
          <a:bodyPr/>
          <a:lstStyle/>
          <a:p>
            <a:pPr algn="ctr"/>
            <a:r>
              <a:rPr lang="en-US" dirty="0"/>
              <a:t>bibliography</a:t>
            </a:r>
          </a:p>
        </p:txBody>
      </p:sp>
      <p:sp>
        <p:nvSpPr>
          <p:cNvPr id="3" name="Content Placeholder 2">
            <a:extLst>
              <a:ext uri="{FF2B5EF4-FFF2-40B4-BE49-F238E27FC236}">
                <a16:creationId xmlns:a16="http://schemas.microsoft.com/office/drawing/2014/main" id="{CEAE2706-0C66-FA4C-81EC-A1FB114B4404}"/>
              </a:ext>
            </a:extLst>
          </p:cNvPr>
          <p:cNvSpPr>
            <a:spLocks noGrp="1"/>
          </p:cNvSpPr>
          <p:nvPr>
            <p:ph idx="1"/>
          </p:nvPr>
        </p:nvSpPr>
        <p:spPr/>
        <p:txBody>
          <a:bodyPr/>
          <a:lstStyle/>
          <a:p>
            <a:r>
              <a:rPr lang="en-US" dirty="0"/>
              <a:t>Editors, H. (2010, March 04). The Alamo. Retrieved March 18, 2019, from 	</a:t>
            </a:r>
            <a:r>
              <a:rPr lang="en-US" dirty="0">
                <a:hlinkClick r:id="rId3"/>
              </a:rPr>
              <a:t>https://www.history.com/topics/mexico/alamo</a:t>
            </a:r>
            <a:r>
              <a:rPr lang="en-US" dirty="0"/>
              <a:t> </a:t>
            </a:r>
          </a:p>
          <a:p>
            <a:r>
              <a:rPr lang="en-US" dirty="0"/>
              <a:t>Mission San Antonio de Valero, The Alamo. (2016, April 15). Retrieved March 19, 2019, 	from </a:t>
            </a:r>
            <a:r>
              <a:rPr lang="en-US" dirty="0">
                <a:hlinkClick r:id="rId4"/>
              </a:rPr>
              <a:t>https://www.nps.gov/subjects/travelspanishmissions/mission-san-antonio-de-</a:t>
            </a:r>
            <a:r>
              <a:rPr lang="en-US" dirty="0"/>
              <a:t>	</a:t>
            </a:r>
            <a:r>
              <a:rPr lang="en-US" dirty="0" err="1"/>
              <a:t>valero</a:t>
            </a:r>
            <a:r>
              <a:rPr lang="en-US" dirty="0"/>
              <a:t>-the-</a:t>
            </a:r>
            <a:r>
              <a:rPr lang="en-US" dirty="0" err="1"/>
              <a:t>alamo.htm</a:t>
            </a:r>
            <a:r>
              <a:rPr lang="en-US" dirty="0"/>
              <a:t>  </a:t>
            </a:r>
          </a:p>
          <a:p>
            <a:r>
              <a:rPr lang="en-US" dirty="0"/>
              <a:t>The Alamo. (n.d.). Retrieved March 18, 2019, from 	</a:t>
            </a:r>
            <a:r>
              <a:rPr lang="en-US" dirty="0">
                <a:hlinkClick r:id="rId5"/>
              </a:rPr>
              <a:t>https://www.enchantedlearning.com/history/us/monuments/alamo/</a:t>
            </a:r>
            <a:r>
              <a:rPr lang="en-US" dirty="0"/>
              <a:t> </a:t>
            </a:r>
          </a:p>
          <a:p>
            <a:r>
              <a:rPr lang="en-US" dirty="0"/>
              <a:t>The Alamo. (2019, March 18). Retrieved March 19, 2019, from </a:t>
            </a:r>
            <a:r>
              <a:rPr lang="en-US" dirty="0">
                <a:hlinkClick r:id="rId6"/>
              </a:rPr>
              <a:t>http://www.thealamo.org/</a:t>
            </a:r>
            <a:r>
              <a:rPr lang="en-US" dirty="0"/>
              <a:t> </a:t>
            </a:r>
          </a:p>
        </p:txBody>
      </p:sp>
    </p:spTree>
    <p:extLst>
      <p:ext uri="{BB962C8B-B14F-4D97-AF65-F5344CB8AC3E}">
        <p14:creationId xmlns:p14="http://schemas.microsoft.com/office/powerpoint/2010/main" val="36444932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569</Words>
  <Application>Microsoft Macintosh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Gallery</vt:lpstr>
      <vt:lpstr>The Alamo</vt:lpstr>
      <vt:lpstr>The construction of the Alamo</vt:lpstr>
      <vt:lpstr>The battle of the Alamo </vt:lpstr>
      <vt:lpstr>Legacy of the Alamo</vt:lpstr>
      <vt:lpstr>Tourist attraction </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Alamo</dc:title>
  <dc:creator>Jose  Lopez</dc:creator>
  <cp:lastModifiedBy>Jose  Lopez</cp:lastModifiedBy>
  <cp:revision>7</cp:revision>
  <dcterms:created xsi:type="dcterms:W3CDTF">2019-03-19T18:18:55Z</dcterms:created>
  <dcterms:modified xsi:type="dcterms:W3CDTF">2019-03-19T18:56:40Z</dcterms:modified>
</cp:coreProperties>
</file>